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40" r:id="rId15"/>
    <p:sldId id="441" r:id="rId16"/>
    <p:sldId id="443" r:id="rId17"/>
    <p:sldId id="446" r:id="rId18"/>
    <p:sldId id="445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20210813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97.83%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92.0%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47828"/>
              </p:ext>
            </p:extLst>
          </p:nvPr>
        </p:nvGraphicFramePr>
        <p:xfrm>
          <a:off x="3063854" y="1852948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7719" y="42295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+mj-ea"/>
              </a:rPr>
              <a:t>Feature_cube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 level model accuracy for D,M,N,NET(U) : </a:t>
            </a:r>
            <a:r>
              <a:rPr lang="en-US" altLang="ko-KR" sz="1400" dirty="0" smtClean="0"/>
              <a:t>90.%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: -%</a:t>
            </a:r>
            <a:endParaRPr lang="en-US" altLang="ko-KR" sz="1400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19" y="6032281"/>
            <a:ext cx="7182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* </a:t>
            </a:r>
            <a:r>
              <a:rPr lang="en-US" altLang="ko-KR" sz="1600" dirty="0" smtClean="0"/>
              <a:t>Feature </a:t>
            </a:r>
            <a:r>
              <a:rPr lang="ko-KR" altLang="en-US" sz="1600" dirty="0" smtClean="0"/>
              <a:t>모델 개발 후 성능 비교를 통해서 통합 여부 결정 논의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431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추가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95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5575" y="647621"/>
            <a:ext cx="869470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v3.0.3 : </a:t>
            </a:r>
            <a:r>
              <a:rPr lang="ko-KR" altLang="en-US" sz="1400" dirty="0" smtClean="0">
                <a:latin typeface="+mj-ea"/>
              </a:rPr>
              <a:t>구매한 슬라이드 스캐너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V2.1.2 : </a:t>
            </a:r>
            <a:r>
              <a:rPr lang="ko-KR" altLang="en-US" sz="1400" dirty="0" smtClean="0">
                <a:latin typeface="+mj-ea"/>
              </a:rPr>
              <a:t>기존 슬라이드 스캐너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*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새로 구매한 슬라이드 스캐너의 경우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소프트웨어 업데이트가 이미 되어 있는 상태임</a:t>
            </a:r>
            <a:endParaRPr lang="en-US" altLang="ko-KR" sz="1100" u="sng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다른 시간 다른 날짜에 스캔했는가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?</a:t>
            </a:r>
            <a:endParaRPr lang="en-US" altLang="ko-KR" sz="1100" u="sng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3630408"/>
            <a:ext cx="3620569" cy="2969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007199"/>
            <a:ext cx="7592155" cy="14117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4318" y="2417969"/>
            <a:ext cx="2801389" cy="191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4318" y="2949274"/>
            <a:ext cx="2801389" cy="191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56762" y="3111160"/>
            <a:ext cx="288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*동일 슬라이드에 대한 패치 분포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4319" y="4835792"/>
            <a:ext cx="3620569" cy="176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7" y="4394256"/>
            <a:ext cx="3416840" cy="170127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H="1">
            <a:off x="1457139" y="3074989"/>
            <a:ext cx="1244497" cy="17608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85401" y="4680617"/>
            <a:ext cx="3620569" cy="176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8" idx="1"/>
            <a:endCxn id="19" idx="3"/>
          </p:cNvCxnSpPr>
          <p:nvPr/>
        </p:nvCxnSpPr>
        <p:spPr>
          <a:xfrm flipH="1" flipV="1">
            <a:off x="3905970" y="4769009"/>
            <a:ext cx="595217" cy="4758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4267" y="6095528"/>
            <a:ext cx="400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*정답을 맞추고 일치하지만 분포는 다름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9" y="1789751"/>
            <a:ext cx="8919319" cy="49378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5575" y="3833720"/>
            <a:ext cx="7713133" cy="19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대표적인 차이 요소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err="1" smtClean="0">
                <a:solidFill>
                  <a:srgbClr val="FF0000"/>
                </a:solidFill>
                <a:latin typeface="+mj-ea"/>
              </a:rPr>
              <a:t>오버레핑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 값 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100" u="sng" dirty="0" err="1" smtClean="0">
                <a:solidFill>
                  <a:srgbClr val="FF0000"/>
                </a:solidFill>
                <a:latin typeface="+mj-ea"/>
              </a:rPr>
              <a:t>컨버팅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 후 결과 비교 필요</a:t>
            </a:r>
            <a:endParaRPr lang="en-US" altLang="ko-KR" sz="1100" u="sng" dirty="0" smtClean="0">
              <a:solidFill>
                <a:srgbClr val="FF0000"/>
              </a:solidFill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전체 이미지 크기 </a:t>
            </a:r>
            <a:r>
              <a:rPr lang="en-US" altLang="ko-KR" sz="1100" u="sng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100" u="sng" dirty="0" smtClean="0">
                <a:solidFill>
                  <a:srgbClr val="FF0000"/>
                </a:solidFill>
                <a:latin typeface="+mj-ea"/>
              </a:rPr>
              <a:t>실제 패치 수의 차이가 보임</a:t>
            </a:r>
            <a:endParaRPr lang="en-US" altLang="ko-KR" sz="1100" u="sng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8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62537"/>
            <a:ext cx="8659091" cy="49833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3640" y="1240149"/>
            <a:ext cx="7713133" cy="19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7975" y="1978429"/>
            <a:ext cx="8220883" cy="20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 성능 확인 내용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스케너</a:t>
            </a:r>
            <a:r>
              <a:rPr lang="ko-KR" altLang="en-US" b="1" dirty="0" smtClean="0"/>
              <a:t> 추가 및 데이터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7975" y="650909"/>
            <a:ext cx="8694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낮은 배율에서 박스 생성하지 않는 경향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이미지에 대해서 박스를 생성하지 않는 경향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생성하는 경우는 소수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필터에서 일부 노이즈가 통과 하더라도 </a:t>
            </a:r>
            <a:r>
              <a:rPr lang="en-US" altLang="ko-KR" sz="1200" dirty="0" smtClean="0">
                <a:latin typeface="+mj-ea"/>
              </a:rPr>
              <a:t>binary </a:t>
            </a:r>
            <a:r>
              <a:rPr lang="ko-KR" altLang="en-US" sz="1200" dirty="0" smtClean="0">
                <a:latin typeface="+mj-ea"/>
              </a:rPr>
              <a:t>모델이 보완하는 역할을 보임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정답 여부는 확인이 어려워 분석하지 않음</a:t>
            </a:r>
            <a:endParaRPr lang="en-US" altLang="ko-KR" sz="12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60377"/>
              </p:ext>
            </p:extLst>
          </p:nvPr>
        </p:nvGraphicFramePr>
        <p:xfrm>
          <a:off x="331325" y="2405235"/>
          <a:ext cx="7428403" cy="1764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16">
                  <a:extLst>
                    <a:ext uri="{9D8B030D-6E8A-4147-A177-3AD203B41FA5}">
                      <a16:colId xmlns:a16="http://schemas.microsoft.com/office/drawing/2014/main" val="2794227056"/>
                    </a:ext>
                  </a:extLst>
                </a:gridCol>
                <a:gridCol w="1621335">
                  <a:extLst>
                    <a:ext uri="{9D8B030D-6E8A-4147-A177-3AD203B41FA5}">
                      <a16:colId xmlns:a16="http://schemas.microsoft.com/office/drawing/2014/main" val="2490729978"/>
                    </a:ext>
                  </a:extLst>
                </a:gridCol>
                <a:gridCol w="1030779">
                  <a:extLst>
                    <a:ext uri="{9D8B030D-6E8A-4147-A177-3AD203B41FA5}">
                      <a16:colId xmlns:a16="http://schemas.microsoft.com/office/drawing/2014/main" val="2985928280"/>
                    </a:ext>
                  </a:extLst>
                </a:gridCol>
                <a:gridCol w="1812173">
                  <a:extLst>
                    <a:ext uri="{9D8B030D-6E8A-4147-A177-3AD203B41FA5}">
                      <a16:colId xmlns:a16="http://schemas.microsoft.com/office/drawing/2014/main" val="2840680205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원본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No box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58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 011852901010101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677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3782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0122432010101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1326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547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86022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2021S 0122576010101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852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373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11 (1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 노이즈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52286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5847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4320" y="4356423"/>
            <a:ext cx="8671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논의 필요 사항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이 </a:t>
            </a:r>
            <a:r>
              <a:rPr lang="ko-KR" altLang="en-US" sz="1200" dirty="0">
                <a:latin typeface="+mj-ea"/>
              </a:rPr>
              <a:t>모델의 약점을 </a:t>
            </a:r>
            <a:r>
              <a:rPr lang="ko-KR" altLang="en-US" sz="1200" dirty="0" err="1">
                <a:latin typeface="+mj-ea"/>
              </a:rPr>
              <a:t>찾아보자와</a:t>
            </a:r>
            <a:r>
              <a:rPr lang="ko-KR" altLang="en-US" sz="1200" dirty="0">
                <a:latin typeface="+mj-ea"/>
              </a:rPr>
              <a:t> 사용방향성에 대해서 논의가 필요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거의 유사한 이미지에서 발생하는 변동성이 </a:t>
            </a:r>
            <a:r>
              <a:rPr lang="ko-KR" altLang="en-US" sz="1200" dirty="0" err="1" smtClean="0">
                <a:latin typeface="+mj-ea"/>
              </a:rPr>
              <a:t>유의한지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j-ea"/>
              </a:rPr>
              <a:t>병변을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끼고 </a:t>
            </a:r>
            <a:r>
              <a:rPr lang="ko-KR" altLang="en-US" sz="1200" dirty="0" err="1">
                <a:latin typeface="+mj-ea"/>
              </a:rPr>
              <a:t>디텍팅을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하는지</a:t>
            </a:r>
            <a:endParaRPr lang="en-US" altLang="ko-KR" sz="12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일부 통과된 노이즈에 대해서는 박스 생성을 하지 않음 </a:t>
            </a:r>
            <a:endParaRPr lang="en-US" altLang="ko-KR" sz="12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바이너리에서 </a:t>
            </a:r>
            <a:r>
              <a:rPr lang="ko-KR" altLang="en-US" sz="1200" dirty="0" err="1" smtClean="0">
                <a:latin typeface="+mj-ea"/>
              </a:rPr>
              <a:t>걸러짐</a:t>
            </a:r>
            <a:endParaRPr lang="en-US" altLang="ko-KR" sz="12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j-ea"/>
              </a:rPr>
              <a:t>노이즈 </a:t>
            </a:r>
            <a:r>
              <a:rPr lang="ko-KR" altLang="en-US" sz="1200" dirty="0">
                <a:latin typeface="+mj-ea"/>
              </a:rPr>
              <a:t>성능은 유의해 보임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-</a:t>
            </a:r>
            <a:r>
              <a:rPr lang="ko-KR" altLang="en-US" sz="1200" dirty="0">
                <a:latin typeface="+mj-ea"/>
              </a:rPr>
              <a:t>노이즈 가 </a:t>
            </a:r>
            <a:r>
              <a:rPr lang="ko-KR" altLang="en-US" sz="1200" dirty="0" err="1">
                <a:latin typeface="+mj-ea"/>
              </a:rPr>
              <a:t>엑셉트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err="1">
                <a:latin typeface="+mj-ea"/>
              </a:rPr>
              <a:t>할만한지</a:t>
            </a:r>
            <a:r>
              <a:rPr lang="ko-KR" altLang="en-US" sz="1200" dirty="0">
                <a:latin typeface="+mj-ea"/>
              </a:rPr>
              <a:t> 확인 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78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분석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5575" y="647621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노말로</a:t>
            </a:r>
            <a:r>
              <a:rPr lang="ko-KR" altLang="en-US" sz="1400" dirty="0" smtClean="0">
                <a:latin typeface="+mj-ea"/>
              </a:rPr>
              <a:t> 분류 했으나 노이즈인 이미지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모델이 헷갈려 하는 이미지에 대해서 </a:t>
            </a:r>
            <a:r>
              <a:rPr lang="ko-KR" altLang="en-US" sz="1400" dirty="0" err="1" smtClean="0">
                <a:latin typeface="+mj-ea"/>
              </a:rPr>
              <a:t>분석중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해당 노이즈 들을 통합 모델에 투입하여 결과를 보고자 함</a:t>
            </a:r>
            <a:r>
              <a:rPr lang="en-US" altLang="ko-KR" sz="1400" dirty="0" smtClean="0">
                <a:latin typeface="+mj-ea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37434"/>
            <a:ext cx="3886200" cy="501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52" y="2275532"/>
            <a:ext cx="5364248" cy="34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분석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954"/>
            <a:ext cx="2744224" cy="49857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672"/>
          <a:stretch/>
        </p:blipFill>
        <p:spPr>
          <a:xfrm>
            <a:off x="2652784" y="1342501"/>
            <a:ext cx="3252643" cy="5044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948" y="1375030"/>
            <a:ext cx="3170052" cy="497982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10972" y="1091134"/>
            <a:ext cx="0" cy="5553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925847" y="1047232"/>
            <a:ext cx="0" cy="5553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71671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및 대장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class </a:t>
                      </a:r>
                      <a:r>
                        <a:rPr lang="ko-KR" altLang="en-US" sz="1200" baseline="0" dirty="0" smtClean="0"/>
                        <a:t>데이터 </a:t>
                      </a:r>
                      <a:r>
                        <a:rPr lang="ko-KR" altLang="en-US" sz="1200" baseline="0" dirty="0" err="1" smtClean="0"/>
                        <a:t>셋업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125696"/>
              </p:ext>
            </p:extLst>
          </p:nvPr>
        </p:nvGraphicFramePr>
        <p:xfrm>
          <a:off x="260465" y="2352040"/>
          <a:ext cx="8725593" cy="4034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모델 설치 및 시연 완료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메뉴얼</a:t>
                      </a:r>
                      <a:r>
                        <a:rPr lang="ko-KR" altLang="en-US" sz="1200" dirty="0" smtClean="0"/>
                        <a:t> 및 슬라이드 테스트 </a:t>
                      </a:r>
                      <a:r>
                        <a:rPr lang="en-US" altLang="ko-KR" sz="1200" dirty="0" smtClean="0"/>
                        <a:t>: 8/9 </a:t>
                      </a:r>
                      <a:r>
                        <a:rPr lang="ko-KR" altLang="en-US" sz="1200" dirty="0" smtClean="0"/>
                        <a:t>이후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모델 설치 완료 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메뉴얼</a:t>
                      </a:r>
                      <a:r>
                        <a:rPr lang="ko-KR" altLang="en-US" sz="1200" dirty="0" smtClean="0"/>
                        <a:t> 전달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 진행중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, 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차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C:\Users\kaist08\Desktop\AI-Project\scanner\colon\colon_net_graph_cnn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인수 인계를 위한 담당 논의 중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38034"/>
              </p:ext>
            </p:extLst>
          </p:nvPr>
        </p:nvGraphicFramePr>
        <p:xfrm>
          <a:off x="260466" y="515388"/>
          <a:ext cx="8725593" cy="1179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/>
                        <a:t>Z:\01. </a:t>
                      </a:r>
                      <a:r>
                        <a:rPr lang="ko-KR" altLang="en-US" sz="900" dirty="0" smtClean="0"/>
                        <a:t>현미경 이미지 통합</a:t>
                      </a:r>
                      <a:r>
                        <a:rPr lang="en-US" altLang="ko-KR" sz="900" dirty="0" smtClean="0"/>
                        <a:t>\</a:t>
                      </a:r>
                      <a:r>
                        <a:rPr lang="ko-KR" altLang="en-US" sz="900" dirty="0" err="1" smtClean="0"/>
                        <a:t>파일럿용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20210528 colon </a:t>
                      </a:r>
                      <a:r>
                        <a:rPr lang="ko-KR" altLang="en-US" sz="900" dirty="0" smtClean="0"/>
                        <a:t>전문의 </a:t>
                      </a:r>
                      <a:r>
                        <a:rPr lang="en-US" altLang="ko-KR" sz="900" dirty="0" smtClean="0"/>
                        <a:t>annotation\2021.08 colon 2</a:t>
                      </a:r>
                      <a:r>
                        <a:rPr lang="ko-KR" altLang="en-US" sz="900" dirty="0" smtClean="0"/>
                        <a:t>차</a:t>
                      </a:r>
                      <a:r>
                        <a:rPr lang="en-US" altLang="ko-KR" sz="900" dirty="0" smtClean="0"/>
                        <a:t>-2 (1399</a:t>
                      </a:r>
                      <a:r>
                        <a:rPr lang="ko-KR" altLang="en-US" sz="900" dirty="0" smtClean="0"/>
                        <a:t>장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Consistency </a:t>
                      </a:r>
                      <a:r>
                        <a:rPr lang="ko-KR" altLang="en-US" sz="800" dirty="0" smtClean="0"/>
                        <a:t>관련 내용 정리 요청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3385"/>
              </p:ext>
            </p:extLst>
          </p:nvPr>
        </p:nvGraphicFramePr>
        <p:xfrm>
          <a:off x="260466" y="1694868"/>
          <a:ext cx="8725593" cy="4323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노이즈 이미지 자료 정리 및 전달 준비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Noise </a:t>
                      </a:r>
                      <a:r>
                        <a:rPr lang="ko-KR" altLang="en-US" sz="1200" dirty="0" smtClean="0"/>
                        <a:t>이미지의 모델 대응력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Segmentation </a:t>
                      </a:r>
                      <a:r>
                        <a:rPr lang="ko-KR" altLang="en-US" sz="1200" baseline="0" dirty="0" smtClean="0"/>
                        <a:t>모델 파일럿 테스트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코드 정리 중 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연구 및 업데이트 데이터 적용 실험 중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관련 내용 정리 및 발표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추가 실험 중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ko-KR" altLang="en-US" sz="1200" baseline="0" dirty="0" smtClean="0"/>
                        <a:t> 결과 샘플 공유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다음 주만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시 가능한지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확인  </a:t>
                      </a:r>
                      <a:r>
                        <a:rPr lang="ko-KR" altLang="en-US" sz="1200" dirty="0" err="1" smtClean="0"/>
                        <a:t>씨젠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96534"/>
              </p:ext>
            </p:extLst>
          </p:nvPr>
        </p:nvGraphicFramePr>
        <p:xfrm>
          <a:off x="274320" y="1226030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600" b="1" u="sng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0966" y="822362"/>
            <a:ext cx="342484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주요 일정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b="1" u="sng" dirty="0" smtClean="0"/>
              <a:t>스캐너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model (4class, 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NET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타일링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시작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7/27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모델 개발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7/30~8/11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설치</a:t>
            </a:r>
            <a:r>
              <a:rPr lang="en-US" altLang="ko-KR" sz="1400" b="1" dirty="0" smtClean="0"/>
              <a:t>~8/13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(graph </a:t>
            </a:r>
            <a:r>
              <a:rPr lang="en-US" altLang="ko-KR" sz="1400" dirty="0" err="1" smtClean="0"/>
              <a:t>cnn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우선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Binary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(</a:t>
            </a:r>
            <a:r>
              <a:rPr lang="ko-KR" altLang="en-US" sz="1400" dirty="0"/>
              <a:t>통합 </a:t>
            </a:r>
            <a:r>
              <a:rPr lang="ko-KR" altLang="en-US" sz="1400" dirty="0" smtClean="0"/>
              <a:t>모델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위장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256 </a:t>
            </a:r>
            <a:r>
              <a:rPr lang="ko-KR" altLang="en-US" sz="1400" b="1" dirty="0">
                <a:solidFill>
                  <a:srgbClr val="FF0000"/>
                </a:solidFill>
              </a:rPr>
              <a:t>설치 </a:t>
            </a:r>
            <a:r>
              <a:rPr lang="en-US" altLang="ko-KR" sz="1400" b="1" dirty="0">
                <a:solidFill>
                  <a:srgbClr val="FF0000"/>
                </a:solidFill>
              </a:rPr>
              <a:t>: ~ 7/26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</a:rPr>
              <a:t>256 </a:t>
            </a:r>
            <a:r>
              <a:rPr lang="ko-KR" altLang="en-US" sz="1400" b="1" dirty="0">
                <a:solidFill>
                  <a:srgbClr val="FF0000"/>
                </a:solidFill>
              </a:rPr>
              <a:t>테스트 </a:t>
            </a:r>
            <a:r>
              <a:rPr lang="en-US" altLang="ko-KR" sz="1400" b="1" dirty="0">
                <a:solidFill>
                  <a:srgbClr val="FF0000"/>
                </a:solidFill>
              </a:rPr>
              <a:t>: ~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7/30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매뉴얼 작성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8/9  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u="sng" dirty="0" smtClean="0"/>
              <a:t>현미경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데이터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확보 </a:t>
            </a:r>
            <a:r>
              <a:rPr lang="en-US" altLang="ko-KR" sz="1400" dirty="0" smtClean="0"/>
              <a:t>: 7/16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</a:t>
            </a:r>
            <a:r>
              <a:rPr lang="en-US" altLang="ko-KR" sz="1400" dirty="0" smtClean="0"/>
              <a:t>: ~7/30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노이즈 모델 업데이트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선택 및 업데이트</a:t>
            </a:r>
            <a:r>
              <a:rPr lang="en-US" altLang="ko-KR" sz="1400" dirty="0" smtClean="0"/>
              <a:t>: 7/30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통합 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샘플슬라이드 테스트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7/23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-8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74320" y="4061805"/>
            <a:ext cx="51871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슬라이드 요약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4" y="1271178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91255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16149" y="3483032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019867" y="3291840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927528" y="1353589"/>
            <a:ext cx="12700" cy="4524894"/>
          </a:xfrm>
          <a:prstGeom prst="bentConnector3">
            <a:avLst>
              <a:gd name="adj1" fmla="val 59236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12601"/>
              </p:ext>
            </p:extLst>
          </p:nvPr>
        </p:nvGraphicFramePr>
        <p:xfrm>
          <a:off x="644567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62483"/>
              </p:ext>
            </p:extLst>
          </p:nvPr>
        </p:nvGraphicFramePr>
        <p:xfrm>
          <a:off x="5241506" y="4853774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15" name="왼쪽/오른쪽 화살표 14"/>
          <p:cNvSpPr/>
          <p:nvPr/>
        </p:nvSpPr>
        <p:spPr>
          <a:xfrm rot="10800000">
            <a:off x="4154900" y="5519424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52234" y="6337134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961999" y="6384918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36502" y="4440565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7800" y="4496573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업데이트 및 매뉴얼 공유 완료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57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</a:t>
            </a:r>
            <a:r>
              <a:rPr lang="ko-KR" altLang="en-US" sz="1400" dirty="0" smtClean="0">
                <a:latin typeface="+mj-ea"/>
              </a:rPr>
              <a:t>오류</a:t>
            </a:r>
            <a:r>
              <a:rPr lang="en-US" altLang="ko-KR" sz="1400" dirty="0" smtClean="0">
                <a:latin typeface="+mj-ea"/>
              </a:rPr>
              <a:t>+1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실패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조건 설정 및 완료</a:t>
            </a:r>
            <a:r>
              <a:rPr lang="en-US" altLang="ko-KR" sz="1400" dirty="0" smtClean="0">
                <a:latin typeface="+mj-ea"/>
              </a:rPr>
              <a:t>]</a:t>
            </a: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'folder'::02.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/U_(NET)_annotation data/Colon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en-US" altLang="ko-KR" sz="1400" dirty="0">
                <a:latin typeface="+mj-ea"/>
              </a:rPr>
              <a:t>. all slide need to convert with "annotation only"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2. after this, 'train' tiling with overlapping =50%,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3. 'Val' &amp;'test' without overlapping,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4. all -&gt; .</a:t>
            </a:r>
            <a:r>
              <a:rPr lang="en-US" altLang="ko-KR" sz="1400" dirty="0" smtClean="0">
                <a:latin typeface="+mj-ea"/>
              </a:rPr>
              <a:t>jpg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저장 위치</a:t>
            </a:r>
            <a:r>
              <a:rPr lang="en-US" altLang="ko-KR" sz="1600" dirty="0" smtClean="0"/>
              <a:t>: </a:t>
            </a:r>
            <a:r>
              <a:rPr lang="en-US" altLang="ko-KR" sz="1600" u="sng" dirty="0" smtClean="0"/>
              <a:t>E</a:t>
            </a:r>
            <a:r>
              <a:rPr lang="en-US" altLang="ko-KR" sz="1600" u="sng" dirty="0"/>
              <a:t>:\will\U_NET\colon\tiles</a:t>
            </a:r>
            <a:endParaRPr lang="en-US" altLang="ko-KR" sz="1200" u="sng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>
                <a:latin typeface="+mj-ea"/>
              </a:rPr>
              <a:t>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</a:t>
            </a:r>
            <a:r>
              <a:rPr lang="en-US" altLang="ko-KR" sz="1400" dirty="0" err="1">
                <a:latin typeface="+mj-ea"/>
              </a:rPr>
              <a:t>annotation_only</a:t>
            </a:r>
            <a:r>
              <a:rPr lang="en-US" altLang="ko-KR" sz="1400" dirty="0">
                <a:latin typeface="+mj-ea"/>
              </a:rPr>
              <a:t>/Colon/2021S 0026308050101.mrxs</a:t>
            </a:r>
          </a:p>
        </p:txBody>
      </p:sp>
    </p:spTree>
    <p:extLst>
      <p:ext uri="{BB962C8B-B14F-4D97-AF65-F5344CB8AC3E}">
        <p14:creationId xmlns:p14="http://schemas.microsoft.com/office/powerpoint/2010/main" val="29319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31798</TotalTime>
  <Words>886</Words>
  <Application>Microsoft Office PowerPoint</Application>
  <PresentationFormat>화면 슬라이드 쇼(4:3)</PresentationFormat>
  <Paragraphs>306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329</cp:revision>
  <dcterms:created xsi:type="dcterms:W3CDTF">2021-03-24T07:36:17Z</dcterms:created>
  <dcterms:modified xsi:type="dcterms:W3CDTF">2021-08-13T04:30:26Z</dcterms:modified>
</cp:coreProperties>
</file>